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3" r:id="rId1"/>
  </p:sldMasterIdLst>
  <p:notesMasterIdLst>
    <p:notesMasterId r:id="rId13"/>
  </p:notesMasterIdLst>
  <p:sldIdLst>
    <p:sldId id="256" r:id="rId2"/>
    <p:sldId id="266" r:id="rId3"/>
    <p:sldId id="267" r:id="rId4"/>
    <p:sldId id="257" r:id="rId5"/>
    <p:sldId id="264" r:id="rId6"/>
    <p:sldId id="258" r:id="rId7"/>
    <p:sldId id="262" r:id="rId8"/>
    <p:sldId id="259" r:id="rId9"/>
    <p:sldId id="271" r:id="rId10"/>
    <p:sldId id="260" r:id="rId11"/>
    <p:sldId id="26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31AD322-54DA-3E46-B117-2FF8F8AEF481}">
          <p14:sldIdLst>
            <p14:sldId id="256"/>
            <p14:sldId id="266"/>
            <p14:sldId id="267"/>
            <p14:sldId id="257"/>
            <p14:sldId id="264"/>
            <p14:sldId id="258"/>
            <p14:sldId id="262"/>
            <p14:sldId id="259"/>
            <p14:sldId id="271"/>
            <p14:sldId id="260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973"/>
    <p:restoredTop sz="96327"/>
  </p:normalViewPr>
  <p:slideViewPr>
    <p:cSldViewPr snapToGrid="0" snapToObjects="1">
      <p:cViewPr>
        <p:scale>
          <a:sx n="110" d="100"/>
          <a:sy n="110" d="100"/>
        </p:scale>
        <p:origin x="304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jpeg>
</file>

<file path=ppt/media/image2.png>
</file>

<file path=ppt/media/image3.sv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0747B3-051D-0744-A1DC-5E95105860B8}" type="datetimeFigureOut">
              <a:rPr lang="en-US" smtClean="0"/>
              <a:t>11/5/21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314774-2260-4545-A459-E4A8CC85D1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88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314774-2260-4545-A459-E4A8CC85D1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95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7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48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0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25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51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67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2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90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96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547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033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5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82950D9A-4705-4314-961A-4F88B2CE4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13969F2-ED52-4E5C-B3FC-01E01B8B9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2"/>
            <a:ext cx="12192000" cy="68573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6612E0-28E8-4D4B-8924-550655F96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870" y="749595"/>
            <a:ext cx="5645888" cy="3902149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Is data science a good career?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6E00B1-D321-BF46-A81A-C17E58A64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9072" y="4678829"/>
            <a:ext cx="2427920" cy="1443715"/>
          </a:xfrm>
        </p:spPr>
        <p:txBody>
          <a:bodyPr anchor="b">
            <a:normAutofit fontScale="77500" lnSpcReduction="20000"/>
          </a:bodyPr>
          <a:lstStyle/>
          <a:p>
            <a:pPr algn="l"/>
            <a:r>
              <a:rPr lang="en-US" i="1" dirty="0">
                <a:solidFill>
                  <a:schemeClr val="tx1"/>
                </a:solidFill>
              </a:rPr>
              <a:t>Presented by: </a:t>
            </a:r>
            <a:r>
              <a:rPr lang="en-US" i="1" dirty="0" err="1">
                <a:solidFill>
                  <a:schemeClr val="tx1"/>
                </a:solidFill>
              </a:rPr>
              <a:t>manuel</a:t>
            </a:r>
            <a:r>
              <a:rPr lang="en-US" i="1" dirty="0">
                <a:solidFill>
                  <a:schemeClr val="tx1"/>
                </a:solidFill>
              </a:rPr>
              <a:t> Cervantes, Ankita Gautam, Stephen Lane, Lorena Martinez, Joel Navarro</a:t>
            </a:r>
          </a:p>
        </p:txBody>
      </p:sp>
      <p:pic>
        <p:nvPicPr>
          <p:cNvPr id="14" name="Picture 3" descr="Abstract particle graph background">
            <a:extLst>
              <a:ext uri="{FF2B5EF4-FFF2-40B4-BE49-F238E27FC236}">
                <a16:creationId xmlns:a16="http://schemas.microsoft.com/office/drawing/2014/main" id="{669844B5-C82D-42E8-AA25-889C199D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3" r="19357" b="2"/>
          <a:stretch/>
        </p:blipFill>
        <p:spPr>
          <a:xfrm>
            <a:off x="5879804" y="-6350"/>
            <a:ext cx="6312196" cy="6874330"/>
          </a:xfrm>
          <a:custGeom>
            <a:avLst/>
            <a:gdLst/>
            <a:ahLst/>
            <a:cxnLst/>
            <a:rect l="l" t="t" r="r" b="b"/>
            <a:pathLst>
              <a:path w="6312196" h="6874330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</p:spPr>
      </p:pic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634715" y="0"/>
            <a:ext cx="914401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1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15F0A9D0-BB35-4CAB-B92D-E061B9D8E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2F5DE35-776B-4C7D-AF2E-514E68BDD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0"/>
            <a:ext cx="698360" cy="57024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A65E4E8-1272-4386-BDFE-0129D7A7E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9642143" y="0"/>
            <a:ext cx="2549857" cy="207446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515F51-DBC6-42B8-9C34-749F69BB6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97737" y="0"/>
            <a:ext cx="1294263" cy="599136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0">
            <a:extLst>
              <a:ext uri="{FF2B5EF4-FFF2-40B4-BE49-F238E27FC236}">
                <a16:creationId xmlns:a16="http://schemas.microsoft.com/office/drawing/2014/main" id="{D49A5423-6547-4A49-AB59-F50C0457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53" y="638174"/>
            <a:ext cx="10529048" cy="14763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Degrees &amp; Certifications</a:t>
            </a:r>
            <a:endParaRPr lang="en-US"/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73F5967-4993-405D-A3E6-84DCEFF44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2403086" cy="103723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1985B14-7F43-CB46-A8E8-4B9FDAC67AF4}"/>
              </a:ext>
            </a:extLst>
          </p:cNvPr>
          <p:cNvSpPr txBox="1"/>
          <p:nvPr/>
        </p:nvSpPr>
        <p:spPr>
          <a:xfrm>
            <a:off x="1129553" y="2114549"/>
            <a:ext cx="4632341" cy="4190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Degree</a:t>
            </a: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>
              <a:solidFill>
                <a:schemeClr val="tx2"/>
              </a:solidFill>
            </a:endParaRP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Boot Camps</a:t>
            </a: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>
              <a:solidFill>
                <a:schemeClr val="tx2"/>
              </a:solidFill>
            </a:endParaRP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/>
                </a:solidFill>
              </a:rPr>
              <a:t>Certified Programs</a:t>
            </a: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>
              <a:solidFill>
                <a:schemeClr val="tx2"/>
              </a:solidFill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3A523CC-BD6C-4A0D-B9DB-1DC2CE1E2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807758" y="5501473"/>
            <a:ext cx="5455709" cy="135652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05FC094-F572-7C4D-99E3-5C992DD00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8437" y="2577935"/>
            <a:ext cx="5110163" cy="328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740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76B12-5165-5946-BEBC-FD1DD0499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280" y="627819"/>
            <a:ext cx="10248760" cy="503713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How do you become a Data Scientist?</a:t>
            </a:r>
            <a:br>
              <a:rPr lang="en-US" dirty="0"/>
            </a:br>
            <a:endParaRPr lang="en-US" dirty="0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D93EB1B4-4865-C14D-903D-BB8ACDDF3336}"/>
              </a:ext>
            </a:extLst>
          </p:cNvPr>
          <p:cNvSpPr>
            <a:spLocks noGrp="1" noChangeAspect="1" noChangeArrowheads="1"/>
          </p:cNvSpPr>
          <p:nvPr>
            <p:ph type="body" sz="half" idx="2"/>
          </p:nvPr>
        </p:nvSpPr>
        <p:spPr bwMode="auto">
          <a:xfrm>
            <a:off x="235353" y="2190500"/>
            <a:ext cx="3993646" cy="2731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  <a:norm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Python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SQL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Scala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Julia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JavaScript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C/C++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Mat Lab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Excel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Machine Language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HTML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Swift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SAS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6C3C61-B506-E545-B2F5-A9BECA6D4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000" y="1351696"/>
            <a:ext cx="7727648" cy="50397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14F5F06-D5A3-9F42-8EF6-DDD3A276ACB9}"/>
              </a:ext>
            </a:extLst>
          </p:cNvPr>
          <p:cNvSpPr txBox="1"/>
          <p:nvPr/>
        </p:nvSpPr>
        <p:spPr>
          <a:xfrm>
            <a:off x="1406660" y="1728835"/>
            <a:ext cx="1909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Required Skills</a:t>
            </a:r>
          </a:p>
        </p:txBody>
      </p:sp>
    </p:spTree>
    <p:extLst>
      <p:ext uri="{BB962C8B-B14F-4D97-AF65-F5344CB8AC3E}">
        <p14:creationId xmlns:p14="http://schemas.microsoft.com/office/powerpoint/2010/main" val="624330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D16DE02-C2C8-477C-9FD7-70A983BDE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13AF29F-D5EC-4489-BF8F-3B356C597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3"/>
            <a:ext cx="12192000" cy="200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173A01-F891-430E-B39E-483E711B2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E0363E9-7CD0-497E-88D7-940136490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78117" y="0"/>
            <a:ext cx="340591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CCD4B14-FFCC-4CE5-BC9D-DF47AA1AD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1150" y="1171094"/>
            <a:ext cx="4860850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5DED734-54E5-48ED-AEE6-165F24827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968704" y="0"/>
            <a:ext cx="2147217" cy="199511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5217C07-BD50-494B-80E2-5F537C00E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53" y="584791"/>
            <a:ext cx="10064376" cy="108684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Data &amp; Clean up process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4222167-616B-448F-A79B-219A4FD3D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94353" y="0"/>
            <a:ext cx="239059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42BB5-1F42-6A4B-B5B6-A7BD68AE4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710" y="2255776"/>
            <a:ext cx="5831833" cy="3824906"/>
          </a:xfrm>
        </p:spPr>
        <p:txBody>
          <a:bodyPr anchor="ctr">
            <a:normAutofit/>
          </a:bodyPr>
          <a:lstStyle/>
          <a:p>
            <a:r>
              <a:rPr lang="en-US" dirty="0"/>
              <a:t>Kaggle</a:t>
            </a:r>
          </a:p>
          <a:p>
            <a:pPr lvl="1"/>
            <a:r>
              <a:rPr lang="en-US" dirty="0"/>
              <a:t>Glass door dataset</a:t>
            </a:r>
          </a:p>
          <a:p>
            <a:pPr lvl="1"/>
            <a:r>
              <a:rPr lang="en-US" dirty="0"/>
              <a:t>Time Period: </a:t>
            </a:r>
          </a:p>
          <a:p>
            <a:r>
              <a:rPr lang="en-US" dirty="0"/>
              <a:t>Department of Labor website</a:t>
            </a:r>
          </a:p>
          <a:p>
            <a:pPr lvl="1"/>
            <a:r>
              <a:rPr lang="en-US" dirty="0"/>
              <a:t>Multiple datasets</a:t>
            </a:r>
          </a:p>
          <a:p>
            <a:pPr lvl="1"/>
            <a:r>
              <a:rPr lang="en-US" dirty="0"/>
              <a:t>Time Period:</a:t>
            </a:r>
          </a:p>
        </p:txBody>
      </p:sp>
      <p:pic>
        <p:nvPicPr>
          <p:cNvPr id="26" name="Graphic 25" descr="Mop and bucket">
            <a:extLst>
              <a:ext uri="{FF2B5EF4-FFF2-40B4-BE49-F238E27FC236}">
                <a16:creationId xmlns:a16="http://schemas.microsoft.com/office/drawing/2014/main" id="{4235FA58-409B-48E0-809B-841820972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57252" y="2458528"/>
            <a:ext cx="3866071" cy="386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430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ED61EC8C-9F54-4671-8E82-4AE6101D6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177768" y="0"/>
            <a:ext cx="5014232" cy="6868738"/>
          </a:xfrm>
          <a:custGeom>
            <a:avLst/>
            <a:gdLst>
              <a:gd name="connsiteX0" fmla="*/ 0 w 4584879"/>
              <a:gd name="connsiteY0" fmla="*/ 0 h 6863976"/>
              <a:gd name="connsiteX1" fmla="*/ 4584879 w 4584879"/>
              <a:gd name="connsiteY1" fmla="*/ 0 h 6863976"/>
              <a:gd name="connsiteX2" fmla="*/ 2493114 w 4584879"/>
              <a:gd name="connsiteY2" fmla="*/ 6863976 h 6863976"/>
              <a:gd name="connsiteX3" fmla="*/ 0 w 4584879"/>
              <a:gd name="connsiteY3" fmla="*/ 6863976 h 6863976"/>
              <a:gd name="connsiteX0" fmla="*/ 0 w 4584879"/>
              <a:gd name="connsiteY0" fmla="*/ 0 h 6863976"/>
              <a:gd name="connsiteX1" fmla="*/ 4584879 w 4584879"/>
              <a:gd name="connsiteY1" fmla="*/ 0 h 6863976"/>
              <a:gd name="connsiteX2" fmla="*/ 2713264 w 4584879"/>
              <a:gd name="connsiteY2" fmla="*/ 6863976 h 6863976"/>
              <a:gd name="connsiteX3" fmla="*/ 0 w 4584879"/>
              <a:gd name="connsiteY3" fmla="*/ 6863976 h 6863976"/>
              <a:gd name="connsiteX4" fmla="*/ 0 w 4584879"/>
              <a:gd name="connsiteY4" fmla="*/ 0 h 6863976"/>
              <a:gd name="connsiteX0" fmla="*/ 0 w 4408998"/>
              <a:gd name="connsiteY0" fmla="*/ 4762 h 6868738"/>
              <a:gd name="connsiteX1" fmla="*/ 4408998 w 4408998"/>
              <a:gd name="connsiteY1" fmla="*/ 0 h 6868738"/>
              <a:gd name="connsiteX2" fmla="*/ 2713264 w 4408998"/>
              <a:gd name="connsiteY2" fmla="*/ 6868738 h 6868738"/>
              <a:gd name="connsiteX3" fmla="*/ 0 w 4408998"/>
              <a:gd name="connsiteY3" fmla="*/ 6868738 h 6868738"/>
              <a:gd name="connsiteX4" fmla="*/ 0 w 4408998"/>
              <a:gd name="connsiteY4" fmla="*/ 4762 h 6868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08998" h="6868738">
                <a:moveTo>
                  <a:pt x="0" y="4762"/>
                </a:moveTo>
                <a:lnTo>
                  <a:pt x="4408998" y="0"/>
                </a:lnTo>
                <a:lnTo>
                  <a:pt x="2713264" y="6868738"/>
                </a:lnTo>
                <a:lnTo>
                  <a:pt x="0" y="6868738"/>
                </a:lnTo>
                <a:lnTo>
                  <a:pt x="0" y="4762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E6ECFA-894C-F442-8C21-27963F08A4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58752" y="3109913"/>
            <a:ext cx="3738926" cy="30765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8E51BC-52A5-324B-A331-136164700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5718" y="217722"/>
            <a:ext cx="5460553" cy="6135453"/>
          </a:xfrm>
          <a:prstGeom prst="rect">
            <a:avLst/>
          </a:prstGeom>
        </p:spPr>
      </p:pic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3A5D40F5-A8C4-4952-BCA6-4D0D14F8B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758751" y="0"/>
            <a:ext cx="532263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786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Straight Connector 26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28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30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32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34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36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38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3" name="Rectangle 40">
            <a:extLst>
              <a:ext uri="{FF2B5EF4-FFF2-40B4-BE49-F238E27FC236}">
                <a16:creationId xmlns:a16="http://schemas.microsoft.com/office/drawing/2014/main" id="{2B78D151-52A1-46B3-8374-570DA802E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23">
            <a:extLst>
              <a:ext uri="{FF2B5EF4-FFF2-40B4-BE49-F238E27FC236}">
                <a16:creationId xmlns:a16="http://schemas.microsoft.com/office/drawing/2014/main" id="{38572CB4-198F-40EB-A56D-65D841A38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78" y="-11084"/>
            <a:ext cx="7384765" cy="6895884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  <a:gd name="connsiteX0" fmla="*/ 2323794 w 6699211"/>
              <a:gd name="connsiteY0" fmla="*/ 54619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323794 w 6699211"/>
              <a:gd name="connsiteY4" fmla="*/ 54619 h 6857998"/>
              <a:gd name="connsiteX0" fmla="*/ 2323794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2323794 w 6699211"/>
              <a:gd name="connsiteY4" fmla="*/ 18674 h 6822053"/>
              <a:gd name="connsiteX0" fmla="*/ 2078525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2078525 w 6699211"/>
              <a:gd name="connsiteY4" fmla="*/ 18674 h 6822053"/>
              <a:gd name="connsiteX0" fmla="*/ 1925231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1925231 w 6699211"/>
              <a:gd name="connsiteY4" fmla="*/ 18674 h 6822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22053">
                <a:moveTo>
                  <a:pt x="1925231" y="18674"/>
                </a:moveTo>
                <a:lnTo>
                  <a:pt x="6699211" y="0"/>
                </a:lnTo>
                <a:lnTo>
                  <a:pt x="6699211" y="6822053"/>
                </a:lnTo>
                <a:lnTo>
                  <a:pt x="0" y="6808405"/>
                </a:lnTo>
                <a:lnTo>
                  <a:pt x="1925231" y="1867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CF5F9-5CC0-4146-A2F6-ED74C2A30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003" y="503599"/>
            <a:ext cx="6177713" cy="224828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Typical education and experience </a:t>
            </a:r>
            <a:br>
              <a:rPr lang="en-US" dirty="0"/>
            </a:br>
            <a:r>
              <a:rPr lang="en-US" dirty="0"/>
              <a:t>(dol data)</a:t>
            </a:r>
            <a:endParaRPr lang="en-US" i="1" kern="1200" cap="all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85" name="Straight Connector 44">
            <a:extLst>
              <a:ext uri="{FF2B5EF4-FFF2-40B4-BE49-F238E27FC236}">
                <a16:creationId xmlns:a16="http://schemas.microsoft.com/office/drawing/2014/main" id="{2178E38C-83CD-4BC6-893D-662EF9BFA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70269"/>
            <a:ext cx="8526326" cy="15877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A2F8D66-B0F5-894B-B3F1-8958A047C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703" y="3430120"/>
            <a:ext cx="5864820" cy="29617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407EE7-1EC8-C14D-B751-38FB0E0DC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244" y="270864"/>
            <a:ext cx="3488280" cy="3208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61834FC-2628-2E4F-9125-B40115A344BE}"/>
              </a:ext>
            </a:extLst>
          </p:cNvPr>
          <p:cNvSpPr txBox="1"/>
          <p:nvPr/>
        </p:nvSpPr>
        <p:spPr>
          <a:xfrm>
            <a:off x="242785" y="3115795"/>
            <a:ext cx="60794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Not a large demand to have prior experience in the industry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90% of all occupations required some sort of formal education, 60% of which required a Bachelor’s degree</a:t>
            </a:r>
          </a:p>
        </p:txBody>
      </p:sp>
    </p:spTree>
    <p:extLst>
      <p:ext uri="{BB962C8B-B14F-4D97-AF65-F5344CB8AC3E}">
        <p14:creationId xmlns:p14="http://schemas.microsoft.com/office/powerpoint/2010/main" val="1713903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DD16DE02-C2C8-477C-9FD7-70A983BDE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D13AF29F-D5EC-4489-BF8F-3B356C597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3"/>
            <a:ext cx="12192000" cy="200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60173A01-F891-430E-B39E-483E711B2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E0363E9-7CD0-497E-88D7-940136490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78117" y="0"/>
            <a:ext cx="340591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ECCD4B14-FFCC-4CE5-BC9D-DF47AA1AD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1150" y="1171094"/>
            <a:ext cx="4860850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15DED734-54E5-48ED-AEE6-165F24827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968704" y="0"/>
            <a:ext cx="2147217" cy="199511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itle 25">
            <a:extLst>
              <a:ext uri="{FF2B5EF4-FFF2-40B4-BE49-F238E27FC236}">
                <a16:creationId xmlns:a16="http://schemas.microsoft.com/office/drawing/2014/main" id="{E4A24A01-AFC4-4645-94D3-F03E50A21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53" y="584791"/>
            <a:ext cx="10064376" cy="108684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How much Do they pay?</a:t>
            </a:r>
            <a:endParaRPr lang="en-US"/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4222167-616B-448F-A79B-219A4FD3D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94353" y="0"/>
            <a:ext cx="239059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9" name="Picture 58">
            <a:extLst>
              <a:ext uri="{FF2B5EF4-FFF2-40B4-BE49-F238E27FC236}">
                <a16:creationId xmlns:a16="http://schemas.microsoft.com/office/drawing/2014/main" id="{7236F356-300D-2A43-BD50-9F7C8754A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533" y="2353739"/>
            <a:ext cx="9228299" cy="399123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0696EB4-2738-2B4A-B851-F814E6052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287" y="2490517"/>
            <a:ext cx="2237632" cy="326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2056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15F0A9D0-BB35-4CAB-B92D-E061B9D8E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2F5DE35-776B-4C7D-AF2E-514E68BDD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0"/>
            <a:ext cx="698360" cy="57024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A65E4E8-1272-4386-BDFE-0129D7A7E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9642143" y="0"/>
            <a:ext cx="2549857" cy="207446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6515F51-DBC6-42B8-9C34-749F69BB6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97737" y="0"/>
            <a:ext cx="1294263" cy="599136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65D8DE2-1B21-3647-A257-0AE1AE821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320" y="215535"/>
            <a:ext cx="10529048" cy="67516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  Who needs data scientists? 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73F5967-4993-405D-A3E6-84DCEFF44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2403086" cy="103723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3A523CC-BD6C-4A0D-B9DB-1DC2CE1E2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807758" y="5501473"/>
            <a:ext cx="5455709" cy="135652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71ACEA7-F5BA-434C-B1E4-6A567D69E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833" y="1058975"/>
            <a:ext cx="7405767" cy="5702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ADBE66-FF0F-FE44-97D6-B0146487998B}"/>
              </a:ext>
            </a:extLst>
          </p:cNvPr>
          <p:cNvSpPr txBox="1"/>
          <p:nvPr/>
        </p:nvSpPr>
        <p:spPr>
          <a:xfrm>
            <a:off x="3959157" y="19941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AutoShape 6">
            <a:extLst>
              <a:ext uri="{FF2B5EF4-FFF2-40B4-BE49-F238E27FC236}">
                <a16:creationId xmlns:a16="http://schemas.microsoft.com/office/drawing/2014/main" id="{52D284A3-17AF-B14A-9173-A466CA2B73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5BC12-B06A-FF4F-83FB-F1A12AABA4A6}"/>
              </a:ext>
            </a:extLst>
          </p:cNvPr>
          <p:cNvSpPr txBox="1"/>
          <p:nvPr/>
        </p:nvSpPr>
        <p:spPr>
          <a:xfrm>
            <a:off x="597901" y="2690336"/>
            <a:ext cx="321113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Industries Hiring Data Scientists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120A823E-490C-2140-8591-7B1C3A00F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333" y="2995683"/>
            <a:ext cx="4254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032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30D3AAC-83F2-4C40-9627-05AACAB81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14457"/>
            <a:ext cx="9906000" cy="485171"/>
          </a:xfrm>
        </p:spPr>
        <p:txBody>
          <a:bodyPr>
            <a:normAutofit fontScale="90000"/>
          </a:bodyPr>
          <a:lstStyle/>
          <a:p>
            <a:r>
              <a:rPr lang="en-US" dirty="0"/>
              <a:t>TOP 10 job titles on glass door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4CB8AA-9A19-374C-B78E-5D5ED2667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305" y="927342"/>
            <a:ext cx="9587696" cy="4444297"/>
          </a:xfrm>
          <a:prstGeom prst="rect">
            <a:avLst/>
          </a:prstGeom>
        </p:spPr>
      </p:pic>
      <p:graphicFrame>
        <p:nvGraphicFramePr>
          <p:cNvPr id="18" name="Table 18">
            <a:extLst>
              <a:ext uri="{FF2B5EF4-FFF2-40B4-BE49-F238E27FC236}">
                <a16:creationId xmlns:a16="http://schemas.microsoft.com/office/drawing/2014/main" id="{F22CA0B6-9027-F746-9F13-5094A167A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7324817"/>
              </p:ext>
            </p:extLst>
          </p:nvPr>
        </p:nvGraphicFramePr>
        <p:xfrm>
          <a:off x="231494" y="1498921"/>
          <a:ext cx="2627453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5569">
                  <a:extLst>
                    <a:ext uri="{9D8B030D-6E8A-4147-A177-3AD203B41FA5}">
                      <a16:colId xmlns:a16="http://schemas.microsoft.com/office/drawing/2014/main" val="1595228169"/>
                    </a:ext>
                  </a:extLst>
                </a:gridCol>
                <a:gridCol w="601884">
                  <a:extLst>
                    <a:ext uri="{9D8B030D-6E8A-4147-A177-3AD203B41FA5}">
                      <a16:colId xmlns:a16="http://schemas.microsoft.com/office/drawing/2014/main" val="24196142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Job Title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796969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Data Scientist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274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128768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Data Engineer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260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157373"/>
                  </a:ext>
                </a:extLst>
              </a:tr>
              <a:tr h="15729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Sr Data Scientist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672726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Machine Learning Engineer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2775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Sr Data Analyst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287422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Big Data Engineer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180783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Business Intelligence Analyst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8027246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Sr Data Engineer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64307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Lead Data Scientist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74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71118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3D47A841-EAD2-7A4F-A078-A1468ABD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488" y="337180"/>
            <a:ext cx="10274327" cy="9988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dirty="0"/>
              <a:t>Where Are the Jobs? 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42E889C-BF1F-40B2-86C2-92153DB7E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8034" y="0"/>
            <a:ext cx="6553966" cy="354261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851108" y="4783369"/>
            <a:ext cx="5340893" cy="20746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777C915-01E5-4C85-B3BF-7BF7CC3FE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21640" y="0"/>
            <a:ext cx="1268175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F2185571-AC76-3C47-B250-2C67F15AA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51" y="1397036"/>
            <a:ext cx="8335656" cy="4355379"/>
          </a:xfrm>
          <a:prstGeom prst="rect">
            <a:avLst/>
          </a:prstGeom>
        </p:spPr>
      </p:pic>
      <p:sp>
        <p:nvSpPr>
          <p:cNvPr id="7" name="AutoShape 6">
            <a:extLst>
              <a:ext uri="{FF2B5EF4-FFF2-40B4-BE49-F238E27FC236}">
                <a16:creationId xmlns:a16="http://schemas.microsoft.com/office/drawing/2014/main" id="{0B3E4A47-D5EF-BB48-B091-0DD4ACFDFD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DB1352E2-1C2C-EF44-9B74-05FBB027A7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49446" y="366578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5" name="Table 26">
            <a:extLst>
              <a:ext uri="{FF2B5EF4-FFF2-40B4-BE49-F238E27FC236}">
                <a16:creationId xmlns:a16="http://schemas.microsoft.com/office/drawing/2014/main" id="{95559D94-2DDE-D04C-AE37-D3B6BF3108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8971535"/>
              </p:ext>
            </p:extLst>
          </p:nvPr>
        </p:nvGraphicFramePr>
        <p:xfrm>
          <a:off x="8913669" y="1518251"/>
          <a:ext cx="2975857" cy="4096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0397">
                  <a:extLst>
                    <a:ext uri="{9D8B030D-6E8A-4147-A177-3AD203B41FA5}">
                      <a16:colId xmlns:a16="http://schemas.microsoft.com/office/drawing/2014/main" val="225756064"/>
                    </a:ext>
                  </a:extLst>
                </a:gridCol>
                <a:gridCol w="1355460">
                  <a:extLst>
                    <a:ext uri="{9D8B030D-6E8A-4147-A177-3AD203B41FA5}">
                      <a16:colId xmlns:a16="http://schemas.microsoft.com/office/drawing/2014/main" val="476331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 City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Job Count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33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Austin, TX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345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564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Chicago, IL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330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2004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San Diego, CA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304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966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New York, NY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303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87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Houston, TX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219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637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Philadelphia, PA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210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3654866"/>
                  </a:ext>
                </a:extLst>
              </a:tr>
              <a:tr h="393501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Los Angeles, CA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206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104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Dallas, TX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180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6988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San Antonio, TX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177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690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Phoenix, AZ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165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452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51840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F11434-9D4B-C14D-9EB6-3EA392771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Let’s look at Texas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705DF1AC-42C6-4D44-8F12-4FDD3CFD5A6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284790" y="1907762"/>
            <a:ext cx="4964530" cy="4261543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B16BA38-1EFE-FB40-BAF3-775369173D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981405"/>
              </p:ext>
            </p:extLst>
          </p:nvPr>
        </p:nvGraphicFramePr>
        <p:xfrm>
          <a:off x="7118708" y="2504440"/>
          <a:ext cx="2975857" cy="184912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667462">
                  <a:extLst>
                    <a:ext uri="{9D8B030D-6E8A-4147-A177-3AD203B41FA5}">
                      <a16:colId xmlns:a16="http://schemas.microsoft.com/office/drawing/2014/main" val="3419977376"/>
                    </a:ext>
                  </a:extLst>
                </a:gridCol>
                <a:gridCol w="1308395">
                  <a:extLst>
                    <a:ext uri="{9D8B030D-6E8A-4147-A177-3AD203B41FA5}">
                      <a16:colId xmlns:a16="http://schemas.microsoft.com/office/drawing/2014/main" val="12977280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 Texas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Job Count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0146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Austin,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345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581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Houston,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219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1535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Dallas,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180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24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San Antonio,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177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049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0174852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RegularSeedRightStep">
      <a:dk1>
        <a:srgbClr val="000000"/>
      </a:dk1>
      <a:lt1>
        <a:srgbClr val="FFFFFF"/>
      </a:lt1>
      <a:dk2>
        <a:srgbClr val="1D2734"/>
      </a:dk2>
      <a:lt2>
        <a:srgbClr val="E8E3E2"/>
      </a:lt2>
      <a:accent1>
        <a:srgbClr val="4CAFC0"/>
      </a:accent1>
      <a:accent2>
        <a:srgbClr val="3B6EB1"/>
      </a:accent2>
      <a:accent3>
        <a:srgbClr val="4D4FC3"/>
      </a:accent3>
      <a:accent4>
        <a:srgbClr val="6A3BB1"/>
      </a:accent4>
      <a:accent5>
        <a:srgbClr val="AE4DC3"/>
      </a:accent5>
      <a:accent6>
        <a:srgbClr val="B13B96"/>
      </a:accent6>
      <a:hlink>
        <a:srgbClr val="BF523F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344</TotalTime>
  <Words>262</Words>
  <Application>Microsoft Macintosh PowerPoint</Application>
  <PresentationFormat>Widescreen</PresentationFormat>
  <Paragraphs>95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Univers Condensed Light</vt:lpstr>
      <vt:lpstr>Walbaum Display Light</vt:lpstr>
      <vt:lpstr>AngleLinesVTI</vt:lpstr>
      <vt:lpstr>Is data science a good career? </vt:lpstr>
      <vt:lpstr>Data &amp; Clean up process</vt:lpstr>
      <vt:lpstr>PowerPoint Presentation</vt:lpstr>
      <vt:lpstr>Typical education and experience  (dol data)</vt:lpstr>
      <vt:lpstr>How much Do they pay?</vt:lpstr>
      <vt:lpstr>  Who needs data scientists? </vt:lpstr>
      <vt:lpstr>TOP 10 job titles on glass door</vt:lpstr>
      <vt:lpstr>Where Are the Jobs? </vt:lpstr>
      <vt:lpstr>Let’s look at Texas</vt:lpstr>
      <vt:lpstr>Degrees &amp; Certifications</vt:lpstr>
      <vt:lpstr>How do you become a Data Scientist?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Lorena Martinez</dc:creator>
  <cp:lastModifiedBy>Lorena Martinez</cp:lastModifiedBy>
  <cp:revision>4</cp:revision>
  <dcterms:created xsi:type="dcterms:W3CDTF">2021-11-02T00:52:08Z</dcterms:created>
  <dcterms:modified xsi:type="dcterms:W3CDTF">2021-11-06T02:33:11Z</dcterms:modified>
</cp:coreProperties>
</file>

<file path=docProps/thumbnail.jpeg>
</file>